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Architects Daughter"/>
      <p:regular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Alfa Slab On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5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43" Type="http://schemas.openxmlformats.org/officeDocument/2006/relationships/font" Target="fonts/ArchitectsDaughter-regular.fntdata"/><Relationship Id="rId24" Type="http://schemas.openxmlformats.org/officeDocument/2006/relationships/slide" Target="slides/slide17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6.xml"/><Relationship Id="rId45" Type="http://schemas.openxmlformats.org/officeDocument/2006/relationships/font" Target="fonts/ProximaNova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AlfaSlabOne-regular.fntdata"/><Relationship Id="rId25" Type="http://schemas.openxmlformats.org/officeDocument/2006/relationships/slide" Target="slides/slide18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0064b7c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0064b7c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0064b7c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0064b7c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064b7c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064b7c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064b7cc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0064b7cc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064b7c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0064b7c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064b7cc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064b7cc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064b7cc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0064b7cc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02d408f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02d408f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2d408f7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2d408f7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2d408f7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02d408f7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064b7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0064b7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02d408f7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02d408f7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2d408f7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02d408f7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02d408f7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02d408f7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02d408f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02d408f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2d408f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02d408f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02d408f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02d408f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לדבר על התכנה ועל רשיונות המתנה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תפריט ויזואלי וטקסטואלי מוכר: פתיחת טקסט חדש, פתיחת טקסט קיים, שמירה, וכו׳, מידע מתגלה ב-hover.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2d408f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2d408f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02d408f7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02d408f7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02d408f7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02d408f7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02d408f7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02d408f7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0064b7c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0064b7c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הסבר לחדשים: ocr, למידת מכונה, מרתא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2d408f7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2d408f7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02d408f7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02d408f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02d408f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02d408f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2d408f7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2d408f7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02d408f7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02d408f7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02d408f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02d408f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064b7cc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064b7cc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0064b7cc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0064b7cc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064b7cc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064b7cc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0064b7c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0064b7c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text is everywhere - הרמנויטיקה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אבל - סדר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064b7cc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064b7cc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064b7c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064b7c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כיצד תיראה/יכולה להיראות מהדורה ביקורתית דיגיטלית?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138125" y="4788300"/>
            <a:ext cx="803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Introduction to TEI - Sinai Rusinek and Yael Netzer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Bar-Ilan Workshop on Technological Tools for Manuscript Research 10-13/2/2019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438" y="4788299"/>
            <a:ext cx="323134" cy="3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i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138125" y="4788300"/>
            <a:ext cx="803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Introduction to TEI - Sinai Rusinek and Yael Netzer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Bar-Ilan Workshop on Technological Tools for Manuscript Research 10-13/2/2019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438" y="4788299"/>
            <a:ext cx="323134" cy="3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138125" y="4788300"/>
            <a:ext cx="8037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Introduction to TEI - Sinai Rusinek and Yael Netzer    + טקסט בעידן הדיגיטלי, שקופיות קורס</a:t>
            </a:r>
            <a:endParaRPr sz="9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438" y="4788299"/>
            <a:ext cx="323134" cy="3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6457950" y="4803219"/>
            <a:ext cx="20574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1485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1485900" y="1200150"/>
            <a:ext cx="6172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1485900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28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3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3" name="Google Shape;143;p35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148" name="Google Shape;1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nai.rusinek@mail.huji.ac.il" TargetMode="External"/><Relationship Id="rId4" Type="http://schemas.openxmlformats.org/officeDocument/2006/relationships/hyperlink" Target="mailto:ofri.krisher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inairusinek" TargetMode="External"/><Relationship Id="rId4" Type="http://schemas.openxmlformats.org/officeDocument/2006/relationships/hyperlink" Target="https://github.com/sinairusinek/HROL" TargetMode="External"/><Relationship Id="rId5" Type="http://schemas.openxmlformats.org/officeDocument/2006/relationships/hyperlink" Target="https://github.com/sinairusinek/HROL" TargetMode="External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w8.haifa.ac.il/course/view.php?id=305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oxygenxml.com/xml_editor.ht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hameorer.net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ctrTitle"/>
          </p:nvPr>
        </p:nvSpPr>
        <p:spPr>
          <a:xfrm>
            <a:off x="147625" y="1179050"/>
            <a:ext cx="85206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טקסט בעידן הדיגיטלי</a:t>
            </a:r>
            <a:endParaRPr/>
          </a:p>
        </p:txBody>
      </p:sp>
      <p:sp>
        <p:nvSpPr>
          <p:cNvPr id="160" name="Google Shape;16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התכנית למדעי הרוח הדיגיטליים</a:t>
            </a:r>
            <a:endParaRPr/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9"/>
          <p:cNvSpPr txBox="1"/>
          <p:nvPr/>
        </p:nvSpPr>
        <p:spPr>
          <a:xfrm>
            <a:off x="2374150" y="3657475"/>
            <a:ext cx="54609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סיני רוסינק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sinai.rusinek@mail.huji.ac.il</a:t>
            </a:r>
            <a:r>
              <a:rPr lang="en" sz="2400"/>
              <a:t> </a:t>
            </a:r>
            <a:endParaRPr sz="24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עופרי קרישר 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ofrikrisher@gmail.com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תיוג על: html</a:t>
            </a:r>
            <a:endParaRPr/>
          </a:p>
        </p:txBody>
      </p:sp>
      <p:sp>
        <p:nvSpPr>
          <p:cNvPr id="226" name="Google Shape;226;p48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822"/>
            <a:ext cx="9144000" cy="418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תיוג על: html</a:t>
            </a:r>
            <a:endParaRPr/>
          </a:p>
        </p:txBody>
      </p:sp>
      <p:sp>
        <p:nvSpPr>
          <p:cNvPr id="233" name="Google Shape;233;p49"/>
          <p:cNvSpPr txBox="1"/>
          <p:nvPr>
            <p:ph idx="1" type="body"/>
          </p:nvPr>
        </p:nvSpPr>
        <p:spPr>
          <a:xfrm>
            <a:off x="311700" y="724950"/>
            <a:ext cx="8709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אלמנט element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תגיות tags (פותחת וסוגרת)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תכונות/מאפיינים/תכוניות attributes 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ערכים values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I colored </a:t>
            </a:r>
            <a:r>
              <a:rPr b="1" lang="en" sz="2400"/>
              <a:t>&lt;font color="orange"&gt;</a:t>
            </a:r>
            <a:r>
              <a:rPr lang="en" sz="2400"/>
              <a:t> this text</a:t>
            </a:r>
            <a:r>
              <a:rPr b="1" lang="en" sz="2400"/>
              <a:t>&lt;/font&gt;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תיוג על: html</a:t>
            </a:r>
            <a:endParaRPr/>
          </a:p>
        </p:txBody>
      </p:sp>
      <p:sp>
        <p:nvSpPr>
          <p:cNvPr id="239" name="Google Shape;239;p50"/>
          <p:cNvSpPr txBox="1"/>
          <p:nvPr/>
        </p:nvSpPr>
        <p:spPr>
          <a:xfrm>
            <a:off x="554000" y="958050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0" y="642825"/>
            <a:ext cx="7761449" cy="3900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925" y="4025576"/>
            <a:ext cx="2552076" cy="111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1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גיט</a:t>
            </a:r>
            <a:endParaRPr sz="3600"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גיטהאב</a:t>
            </a:r>
            <a:endParaRPr sz="3600"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גיטהאב דסקטופ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2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325" y="1957250"/>
            <a:ext cx="5299974" cy="249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32874" cy="2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3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651" y="1121375"/>
            <a:ext cx="6911652" cy="40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</a:t>
            </a:r>
            <a:endParaRPr/>
          </a:p>
        </p:txBody>
      </p:sp>
      <p:sp>
        <p:nvSpPr>
          <p:cNvPr id="268" name="Google Shape;268;p54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526550"/>
            <a:ext cx="2590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675" y="1908575"/>
            <a:ext cx="10858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גיטהאב</a:t>
            </a:r>
            <a:endParaRPr/>
          </a:p>
        </p:txBody>
      </p:sp>
      <p:sp>
        <p:nvSpPr>
          <p:cNvPr id="276" name="Google Shape;276;p55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637"/>
            <a:ext cx="9144002" cy="365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a repository</a:t>
            </a:r>
            <a:endParaRPr/>
          </a:p>
        </p:txBody>
      </p:sp>
      <p:sp>
        <p:nvSpPr>
          <p:cNvPr id="283" name="Google Shape;283;p56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your github ONLINE page.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this REPO:</a:t>
            </a:r>
            <a:endParaRPr/>
          </a:p>
          <a:p>
            <a:pPr indent="0" lvl="0" marL="177800" rtl="0" algn="l">
              <a:lnSpc>
                <a:spcPct val="14444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u="sng">
                <a:solidFill>
                  <a:srgbClr val="0366D6"/>
                </a:solidFill>
                <a:hlinkClick r:id="rId3"/>
              </a:rPr>
              <a:t>sinairusinek</a:t>
            </a:r>
            <a:r>
              <a:rPr lang="en" sz="1350">
                <a:solidFill>
                  <a:srgbClr val="586069"/>
                </a:solidFill>
              </a:rPr>
              <a:t>/</a:t>
            </a:r>
            <a:r>
              <a:rPr lang="en" sz="1350" u="sng">
                <a:solidFill>
                  <a:srgbClr val="0366D6"/>
                </a:solidFill>
                <a:hlinkClick r:id="rId4"/>
              </a:rPr>
              <a:t>HROL</a:t>
            </a:r>
            <a:endParaRPr sz="1350" u="sng">
              <a:solidFill>
                <a:srgbClr val="0366D6"/>
              </a:solidFill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Clone it!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(open in github desktop)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500" y="1404250"/>
            <a:ext cx="3495625" cy="2078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7"/>
          <p:cNvSpPr txBox="1"/>
          <p:nvPr>
            <p:ph idx="1" type="body"/>
          </p:nvPr>
        </p:nvSpPr>
        <p:spPr>
          <a:xfrm>
            <a:off x="5245325" y="724950"/>
            <a:ext cx="37761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מצאו את תיקיית הגיטהאב ובדקו את תוכנה. אחר כך חזרו ל-github desktop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" y="70125"/>
            <a:ext cx="5247025" cy="36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57"/>
          <p:cNvCxnSpPr/>
          <p:nvPr/>
        </p:nvCxnSpPr>
        <p:spPr>
          <a:xfrm>
            <a:off x="5026125" y="2175275"/>
            <a:ext cx="1409100" cy="2739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סדר השיעור</a:t>
            </a:r>
            <a:endParaRPr/>
          </a:p>
        </p:txBody>
      </p:sp>
      <p:sp>
        <p:nvSpPr>
          <p:cNvPr id="167" name="Google Shape;16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מבנה הקורס במודל 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חובות הקורס: תרגילים, עבודת אמצע סמסטר, האקתון* ופרוייקט סיום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עדכוני טרנסקריבוס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האקתון ופרוייקטים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מהו טקסט? - דיון: דוגמאות, הגדרות, הגדרה דיגיטלית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Git: Repositories </a:t>
            </a:r>
            <a:r>
              <a:rPr lang="en" sz="2400"/>
              <a:t>&amp;</a:t>
            </a:r>
            <a:r>
              <a:rPr lang="en"/>
              <a:t> workflow</a:t>
            </a:r>
            <a:endParaRPr/>
          </a:p>
        </p:txBody>
      </p:sp>
      <p:sp>
        <p:nvSpPr>
          <p:cNvPr id="298" name="Google Shape;298;p58"/>
          <p:cNvSpPr/>
          <p:nvPr/>
        </p:nvSpPr>
        <p:spPr>
          <a:xfrm>
            <a:off x="666525" y="2209300"/>
            <a:ext cx="553325" cy="817425"/>
          </a:xfrm>
          <a:prstGeom prst="flowChartMagneticDisk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8"/>
          <p:cNvSpPr/>
          <p:nvPr/>
        </p:nvSpPr>
        <p:spPr>
          <a:xfrm>
            <a:off x="1985450" y="2209300"/>
            <a:ext cx="553325" cy="8174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58"/>
          <p:cNvCxnSpPr>
            <a:stCxn id="298" idx="4"/>
            <a:endCxn id="299" idx="2"/>
          </p:cNvCxnSpPr>
          <p:nvPr/>
        </p:nvCxnSpPr>
        <p:spPr>
          <a:xfrm>
            <a:off x="1219850" y="2618013"/>
            <a:ext cx="76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58"/>
          <p:cNvSpPr txBox="1"/>
          <p:nvPr/>
        </p:nvSpPr>
        <p:spPr>
          <a:xfrm>
            <a:off x="1293075" y="2265875"/>
            <a:ext cx="691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clone</a:t>
            </a:r>
            <a:endParaRPr b="1">
              <a:solidFill>
                <a:schemeClr val="accent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02" name="Google Shape;3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25" y="2495175"/>
            <a:ext cx="817425" cy="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8"/>
          <p:cNvSpPr txBox="1"/>
          <p:nvPr/>
        </p:nvSpPr>
        <p:spPr>
          <a:xfrm>
            <a:off x="2951650" y="3192750"/>
            <a:ext cx="1018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working directory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04" name="Google Shape;3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175" y="2313113"/>
            <a:ext cx="1070400" cy="1181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8"/>
          <p:cNvCxnSpPr>
            <a:stCxn id="302" idx="3"/>
            <a:endCxn id="304" idx="1"/>
          </p:cNvCxnSpPr>
          <p:nvPr/>
        </p:nvCxnSpPr>
        <p:spPr>
          <a:xfrm>
            <a:off x="3836250" y="2903888"/>
            <a:ext cx="60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58"/>
          <p:cNvCxnSpPr>
            <a:stCxn id="304" idx="3"/>
            <a:endCxn id="307" idx="1"/>
          </p:cNvCxnSpPr>
          <p:nvPr/>
        </p:nvCxnSpPr>
        <p:spPr>
          <a:xfrm>
            <a:off x="5509575" y="2903889"/>
            <a:ext cx="7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613" y="2313113"/>
            <a:ext cx="1070400" cy="118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8"/>
          <p:cNvSpPr txBox="1"/>
          <p:nvPr/>
        </p:nvSpPr>
        <p:spPr>
          <a:xfrm>
            <a:off x="4561700" y="3431425"/>
            <a:ext cx="1018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index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(staging)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09" name="Google Shape;309;p58"/>
          <p:cNvSpPr txBox="1"/>
          <p:nvPr/>
        </p:nvSpPr>
        <p:spPr>
          <a:xfrm>
            <a:off x="6402100" y="3394475"/>
            <a:ext cx="1018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local repo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10" name="Google Shape;310;p58"/>
          <p:cNvCxnSpPr/>
          <p:nvPr/>
        </p:nvCxnSpPr>
        <p:spPr>
          <a:xfrm>
            <a:off x="2848750" y="1509100"/>
            <a:ext cx="0" cy="256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11" name="Google Shape;3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38" y="2313113"/>
            <a:ext cx="1070400" cy="118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 txBox="1"/>
          <p:nvPr/>
        </p:nvSpPr>
        <p:spPr>
          <a:xfrm>
            <a:off x="7810600" y="3394475"/>
            <a:ext cx="1520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remote repo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3" name="Google Shape;313;p58"/>
          <p:cNvSpPr txBox="1"/>
          <p:nvPr/>
        </p:nvSpPr>
        <p:spPr>
          <a:xfrm>
            <a:off x="3804694" y="2546475"/>
            <a:ext cx="537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</a:t>
            </a:r>
            <a:endParaRPr b="1">
              <a:solidFill>
                <a:schemeClr val="accent4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4" name="Google Shape;314;p58"/>
          <p:cNvSpPr txBox="1"/>
          <p:nvPr/>
        </p:nvSpPr>
        <p:spPr>
          <a:xfrm>
            <a:off x="5404900" y="2470275"/>
            <a:ext cx="921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commit</a:t>
            </a:r>
            <a:endParaRPr b="1">
              <a:solidFill>
                <a:schemeClr val="accent4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5" name="Google Shape;315;p58"/>
          <p:cNvSpPr txBox="1"/>
          <p:nvPr/>
        </p:nvSpPr>
        <p:spPr>
          <a:xfrm>
            <a:off x="7388188" y="2470400"/>
            <a:ext cx="921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push</a:t>
            </a:r>
            <a:endParaRPr b="1">
              <a:solidFill>
                <a:schemeClr val="accent4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6" name="Google Shape;316;p58"/>
          <p:cNvSpPr txBox="1"/>
          <p:nvPr/>
        </p:nvSpPr>
        <p:spPr>
          <a:xfrm>
            <a:off x="3158725" y="1439263"/>
            <a:ext cx="2256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workflow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17" name="Google Shape;317;p58"/>
          <p:cNvCxnSpPr>
            <a:stCxn id="307" idx="3"/>
            <a:endCxn id="311" idx="1"/>
          </p:cNvCxnSpPr>
          <p:nvPr/>
        </p:nvCxnSpPr>
        <p:spPr>
          <a:xfrm>
            <a:off x="7343013" y="2903889"/>
            <a:ext cx="69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58"/>
          <p:cNvSpPr txBox="1"/>
          <p:nvPr/>
        </p:nvSpPr>
        <p:spPr>
          <a:xfrm>
            <a:off x="1982500" y="3165875"/>
            <a:ext cx="1018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local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repo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9" name="Google Shape;319;p58"/>
          <p:cNvSpPr txBox="1"/>
          <p:nvPr/>
        </p:nvSpPr>
        <p:spPr>
          <a:xfrm>
            <a:off x="610900" y="3165875"/>
            <a:ext cx="10185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remote repo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469775" y="4500425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2"/>
                </a:solidFill>
                <a:highlight>
                  <a:srgbClr val="FFFFFF"/>
                </a:highlight>
              </a:rPr>
              <a:t>Slide by Masoumeh Seydi Gheranghiyeh</a:t>
            </a:r>
            <a:endParaRPr b="1"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דיגרסיה קצרה: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מארקדאון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nמא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6" y="-86125"/>
            <a:ext cx="40443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רשימת נוכחות - markdown</a:t>
            </a:r>
            <a:endParaRPr/>
          </a:p>
        </p:txBody>
      </p:sp>
      <p:sp>
        <p:nvSpPr>
          <p:cNvPr id="332" name="Google Shape;332;p60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בדקו שינויים, עדכנו,</a:t>
            </a:r>
            <a:endParaRPr/>
          </a:p>
          <a:p>
            <a:pPr indent="0" lvl="0" marL="0" rtl="1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הוסיפו את שמכם ברשימה כפריט ממוספר : </a:t>
            </a:r>
            <a:endParaRPr/>
          </a:p>
          <a:p>
            <a:pPr indent="0" lvl="0" marL="0" rtl="1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Commit (always add a commit message)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push!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כשפה תיאורית</a:t>
            </a:r>
            <a:endParaRPr/>
          </a:p>
        </p:txBody>
      </p:sp>
      <p:sp>
        <p:nvSpPr>
          <p:cNvPr id="338" name="Google Shape;338;p61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Html: I colored </a:t>
            </a:r>
            <a:r>
              <a:rPr b="1" lang="en" sz="2400"/>
              <a:t>&lt;font color="orange"&gt;</a:t>
            </a:r>
            <a:r>
              <a:rPr lang="en" sz="2400"/>
              <a:t> this text</a:t>
            </a:r>
            <a:r>
              <a:rPr b="1" lang="en" sz="2400"/>
              <a:t>&lt;/font&gt;</a:t>
            </a:r>
            <a:r>
              <a:rPr lang="en" sz="2400"/>
              <a:t>.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XML: 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&lt;pronoun&gt;</a:t>
            </a:r>
            <a:r>
              <a:rPr lang="en"/>
              <a:t>I</a:t>
            </a:r>
            <a:r>
              <a:rPr b="1" lang="en"/>
              <a:t>&lt;/pronoun&gt;</a:t>
            </a:r>
            <a:r>
              <a:rPr lang="en"/>
              <a:t> </a:t>
            </a:r>
            <a:r>
              <a:rPr b="1" lang="en"/>
              <a:t>&lt;verb&gt;</a:t>
            </a:r>
            <a:r>
              <a:rPr lang="en"/>
              <a:t>colored</a:t>
            </a:r>
            <a:r>
              <a:rPr b="1" lang="en"/>
              <a:t>&lt;/verb&gt;</a:t>
            </a:r>
            <a:r>
              <a:rPr lang="en"/>
              <a:t> this </a:t>
            </a:r>
            <a:r>
              <a:rPr b="1" lang="en"/>
              <a:t>&lt;noun&gt;</a:t>
            </a:r>
            <a:r>
              <a:rPr lang="en"/>
              <a:t>text</a:t>
            </a:r>
            <a:r>
              <a:rPr b="1" lang="en"/>
              <a:t>&lt;/noun&gt;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&lt;person id=”P1” gender=”male”&gt;</a:t>
            </a:r>
            <a:r>
              <a:rPr lang="en"/>
              <a:t>Peter</a:t>
            </a:r>
            <a:r>
              <a:rPr b="1" lang="en"/>
              <a:t>&lt;/person&gt;</a:t>
            </a:r>
            <a:r>
              <a:rPr lang="en"/>
              <a:t> colored the text.</a:t>
            </a:r>
            <a:endParaRPr/>
          </a:p>
          <a:p>
            <a:pPr indent="0" lvl="0" marL="0" rt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xml יכולה לשמש לתיאור תופעות לשוניות, תכניות, צורניות ועוד.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מבנה xml תקין</a:t>
            </a:r>
            <a:endParaRPr/>
          </a:p>
        </p:txBody>
      </p:sp>
      <p:sp>
        <p:nvSpPr>
          <p:cNvPr id="344" name="Google Shape;344;p62"/>
          <p:cNvSpPr txBox="1"/>
          <p:nvPr>
            <p:ph idx="1" type="body"/>
          </p:nvPr>
        </p:nvSpPr>
        <p:spPr>
          <a:xfrm>
            <a:off x="311700" y="724950"/>
            <a:ext cx="87096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עשה: </a:t>
            </a:r>
            <a:endParaRPr u="sng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declaration: </a:t>
            </a:r>
            <a:r>
              <a:rPr lang="en">
                <a:solidFill>
                  <a:srgbClr val="0000FF"/>
                </a:solidFill>
              </a:rPr>
              <a:t>&lt;?xml version="1.0" encoding="UTF-8"?&gt;  </a:t>
            </a:r>
            <a:r>
              <a:rPr lang="en"/>
              <a:t>הצהרת פתיחה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&lt;root&gt;</a:t>
            </a:r>
            <a:r>
              <a:rPr lang="en"/>
              <a:t>everything else in the document</a:t>
            </a:r>
            <a:r>
              <a:rPr lang="en">
                <a:solidFill>
                  <a:srgbClr val="0000FF"/>
                </a:solidFill>
              </a:rPr>
              <a:t>&lt;/root&gt;  </a:t>
            </a:r>
            <a:r>
              <a:rPr lang="en"/>
              <a:t>׳שורש׳: תגית פותחת וסוגרת לכל המסמך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nesting: </a:t>
            </a:r>
            <a:r>
              <a:rPr lang="en">
                <a:solidFill>
                  <a:srgbClr val="0000FF"/>
                </a:solidFill>
              </a:rPr>
              <a:t>&lt;tag1&gt;&lt;tag2&gt;&lt;/tag2&gt;&lt;/tag1&gt;</a:t>
            </a:r>
            <a:r>
              <a:rPr lang="en"/>
              <a:t>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לא תעשה: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overlap:</a:t>
            </a:r>
            <a:r>
              <a:rPr lang="en">
                <a:solidFill>
                  <a:srgbClr val="FF0000"/>
                </a:solidFill>
              </a:rPr>
              <a:t> &lt;tag1&gt;&lt;tag2&gt;</a:t>
            </a:r>
            <a:r>
              <a:rPr lang="en"/>
              <a:t>...</a:t>
            </a:r>
            <a:r>
              <a:rPr lang="en">
                <a:solidFill>
                  <a:srgbClr val="FF0000"/>
                </a:solidFill>
              </a:rPr>
              <a:t>&lt;/tag1&gt;&lt;/tag2&gt;</a:t>
            </a:r>
            <a:endParaRPr/>
          </a:p>
        </p:txBody>
      </p:sp>
      <p:sp>
        <p:nvSpPr>
          <p:cNvPr id="345" name="Google Shape;345;p62"/>
          <p:cNvSpPr/>
          <p:nvPr/>
        </p:nvSpPr>
        <p:spPr>
          <a:xfrm rot="10800000">
            <a:off x="1714375" y="1881775"/>
            <a:ext cx="1996500" cy="1410600"/>
          </a:xfrm>
          <a:prstGeom prst="arc">
            <a:avLst>
              <a:gd fmla="val 10636173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2"/>
          <p:cNvSpPr/>
          <p:nvPr/>
        </p:nvSpPr>
        <p:spPr>
          <a:xfrm rot="10800000">
            <a:off x="2297409" y="2230929"/>
            <a:ext cx="751500" cy="751500"/>
          </a:xfrm>
          <a:prstGeom prst="arc">
            <a:avLst>
              <a:gd fmla="val 10636173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2"/>
          <p:cNvSpPr/>
          <p:nvPr/>
        </p:nvSpPr>
        <p:spPr>
          <a:xfrm rot="10800000">
            <a:off x="2449700" y="3651975"/>
            <a:ext cx="1511700" cy="814200"/>
          </a:xfrm>
          <a:prstGeom prst="arc">
            <a:avLst>
              <a:gd fmla="val 10636173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2"/>
          <p:cNvSpPr/>
          <p:nvPr/>
        </p:nvSpPr>
        <p:spPr>
          <a:xfrm rot="10800000">
            <a:off x="1535300" y="3651975"/>
            <a:ext cx="1511700" cy="814200"/>
          </a:xfrm>
          <a:prstGeom prst="arc">
            <a:avLst>
              <a:gd fmla="val 10636173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OXYGEN XML Editor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3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https://www.oxygenxml.com/xml_editor.html</a:t>
            </a:r>
            <a:endParaRPr/>
          </a:p>
        </p:txBody>
      </p:sp>
      <p:pic>
        <p:nvPicPr>
          <p:cNvPr id="355" name="Google Shape;3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34300"/>
            <a:ext cx="8709599" cy="13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350" y="885725"/>
            <a:ext cx="4188725" cy="19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362" name="Google Shape;362;p64"/>
          <p:cNvSpPr txBox="1"/>
          <p:nvPr>
            <p:ph idx="1" type="body"/>
          </p:nvPr>
        </p:nvSpPr>
        <p:spPr>
          <a:xfrm>
            <a:off x="311700" y="1873075"/>
            <a:ext cx="87096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=</a:t>
            </a:r>
            <a:endParaRPr/>
          </a:p>
        </p:txBody>
      </p:sp>
      <p:pic>
        <p:nvPicPr>
          <p:cNvPr id="363" name="Google Shape;3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1873075"/>
            <a:ext cx="8078374" cy="212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64"/>
          <p:cNvSpPr/>
          <p:nvPr/>
        </p:nvSpPr>
        <p:spPr>
          <a:xfrm>
            <a:off x="7695625" y="1721425"/>
            <a:ext cx="1263000" cy="1263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4"/>
          <p:cNvSpPr/>
          <p:nvPr/>
        </p:nvSpPr>
        <p:spPr>
          <a:xfrm rot="1842460">
            <a:off x="6801100" y="1534793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תרגול</a:t>
            </a:r>
            <a:endParaRPr/>
          </a:p>
        </p:txBody>
      </p:sp>
      <p:sp>
        <p:nvSpPr>
          <p:cNvPr id="371" name="Google Shape;371;p65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פתחו קובץ מסוג xml.  שמרו אותו </a:t>
            </a:r>
            <a:r>
              <a:rPr b="1" lang="en" u="sng"/>
              <a:t>תחת שמכם</a:t>
            </a:r>
            <a:r>
              <a:rPr lang="en"/>
              <a:t> בתוך תיקיית hrol שבתוך תיקיית הגיטהאב במחשב שלכם. </a:t>
            </a:r>
            <a:endParaRPr/>
          </a:p>
          <a:p>
            <a:pPr indent="-342900" lvl="0" marL="457200" rtl="1" algn="r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האם הוא תקין? מדוע?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סגירת תגיות אוטומטית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Ctrl+e 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התגיות הן case sensitive: עקביות חשובה!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רו וחים בתוך השורה הם בעלי משמעות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רווחים בין שורות אינם בעלי משמעות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עבודה עם טקסט משמאל לימין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תרגול</a:t>
            </a:r>
            <a:endParaRPr/>
          </a:p>
        </p:txBody>
      </p:sp>
      <p:sp>
        <p:nvSpPr>
          <p:cNvPr id="377" name="Google Shape;377;p66"/>
          <p:cNvSpPr txBox="1"/>
          <p:nvPr>
            <p:ph idx="1" type="body"/>
          </p:nvPr>
        </p:nvSpPr>
        <p:spPr>
          <a:xfrm>
            <a:off x="311700" y="724950"/>
            <a:ext cx="8709600" cy="3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העתיקו את הקטע שקיבלתם מתוך מכתבי אבשלום פיינברג לרבקה לתוך קובץ ה-xml, ותייגו. 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מהם חלקי המכתב? כיצד אפשר להבנות אוסף מכתבים?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ֿמהן תופעות שמעניין לתייג במכתבים?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0" y="318850"/>
            <a:ext cx="48768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7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384" name="Google Shape;384;p67"/>
          <p:cNvSpPr txBox="1"/>
          <p:nvPr>
            <p:ph idx="1" type="body"/>
          </p:nvPr>
        </p:nvSpPr>
        <p:spPr>
          <a:xfrm>
            <a:off x="311700" y="1873075"/>
            <a:ext cx="87096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385" name="Google Shape;385;p67"/>
          <p:cNvSpPr/>
          <p:nvPr/>
        </p:nvSpPr>
        <p:spPr>
          <a:xfrm>
            <a:off x="3570800" y="1873075"/>
            <a:ext cx="1666200" cy="1611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7"/>
          <p:cNvSpPr/>
          <p:nvPr/>
        </p:nvSpPr>
        <p:spPr>
          <a:xfrm rot="1842460">
            <a:off x="3012475" y="2138368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חדשות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טרנסקריבוס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311700" y="3391525"/>
            <a:ext cx="8520600" cy="1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מודלים חדשים בטרנסקריבוס: המעוררות ו-אל-סמיר HTR+</a:t>
            </a:r>
            <a:endParaRPr/>
          </a:p>
          <a:p>
            <a:pPr indent="0" lvl="0" marL="0" rtl="1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דרוש	ים/ות!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http://hameorer.net/</a:t>
            </a:r>
            <a:r>
              <a:rPr lang="en"/>
              <a:t> </a:t>
            </a:r>
            <a:endParaRPr/>
          </a:p>
        </p:txBody>
      </p:sp>
      <p:pic>
        <p:nvPicPr>
          <p:cNvPr id="174" name="Google Shape;1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5" y="0"/>
            <a:ext cx="2306660" cy="33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9501" y="0"/>
            <a:ext cx="2217053" cy="33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624" y="-69650"/>
            <a:ext cx="2363400" cy="34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325" y="2031325"/>
            <a:ext cx="47434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8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393" name="Google Shape;393;p68"/>
          <p:cNvSpPr/>
          <p:nvPr/>
        </p:nvSpPr>
        <p:spPr>
          <a:xfrm>
            <a:off x="1804675" y="1687925"/>
            <a:ext cx="1666200" cy="1611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8"/>
          <p:cNvSpPr/>
          <p:nvPr/>
        </p:nvSpPr>
        <p:spPr>
          <a:xfrm rot="1842460">
            <a:off x="1274825" y="1953218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50" y="642825"/>
            <a:ext cx="5319597" cy="38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9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401" name="Google Shape;401;p69"/>
          <p:cNvSpPr/>
          <p:nvPr/>
        </p:nvSpPr>
        <p:spPr>
          <a:xfrm>
            <a:off x="4141024" y="3547075"/>
            <a:ext cx="1499100" cy="13053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9"/>
          <p:cNvSpPr/>
          <p:nvPr/>
        </p:nvSpPr>
        <p:spPr>
          <a:xfrm rot="1842460">
            <a:off x="3268850" y="3662368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pic>
        <p:nvPicPr>
          <p:cNvPr id="408" name="Google Shape;4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450" y="1294100"/>
            <a:ext cx="4168378" cy="30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0"/>
          <p:cNvSpPr/>
          <p:nvPr/>
        </p:nvSpPr>
        <p:spPr>
          <a:xfrm rot="1842460">
            <a:off x="2898525" y="3484743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0"/>
          <p:cNvSpPr/>
          <p:nvPr/>
        </p:nvSpPr>
        <p:spPr>
          <a:xfrm>
            <a:off x="3738900" y="3140700"/>
            <a:ext cx="1666200" cy="1611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675" y="880700"/>
            <a:ext cx="5368326" cy="376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1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417" name="Google Shape;417;p71"/>
          <p:cNvSpPr/>
          <p:nvPr/>
        </p:nvSpPr>
        <p:spPr>
          <a:xfrm>
            <a:off x="4386925" y="2438550"/>
            <a:ext cx="1362900" cy="1315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1"/>
          <p:cNvSpPr/>
          <p:nvPr/>
        </p:nvSpPr>
        <p:spPr>
          <a:xfrm rot="1842460">
            <a:off x="3938250" y="2641381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938" y="866775"/>
            <a:ext cx="5032124" cy="36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2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425" name="Google Shape;425;p72"/>
          <p:cNvSpPr/>
          <p:nvPr/>
        </p:nvSpPr>
        <p:spPr>
          <a:xfrm>
            <a:off x="1551850" y="1087100"/>
            <a:ext cx="1944000" cy="1908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2"/>
          <p:cNvSpPr/>
          <p:nvPr/>
        </p:nvSpPr>
        <p:spPr>
          <a:xfrm rot="1842460">
            <a:off x="3708300" y="3826593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/>
          <p:nvPr/>
        </p:nvSpPr>
        <p:spPr>
          <a:xfrm>
            <a:off x="4258725" y="3561300"/>
            <a:ext cx="1258800" cy="1281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2"/>
          <p:cNvSpPr/>
          <p:nvPr/>
        </p:nvSpPr>
        <p:spPr>
          <a:xfrm rot="1842258">
            <a:off x="1391835" y="2183827"/>
            <a:ext cx="908918" cy="2234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25" y="937675"/>
            <a:ext cx="5886701" cy="377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3"/>
          <p:cNvSpPr txBox="1"/>
          <p:nvPr>
            <p:ph type="title"/>
          </p:nvPr>
        </p:nvSpPr>
        <p:spPr>
          <a:xfrm>
            <a:off x="311700" y="701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OXYGEN XML Editor</a:t>
            </a:r>
            <a:endParaRPr/>
          </a:p>
        </p:txBody>
      </p:sp>
      <p:sp>
        <p:nvSpPr>
          <p:cNvPr id="435" name="Google Shape;435;p73"/>
          <p:cNvSpPr/>
          <p:nvPr/>
        </p:nvSpPr>
        <p:spPr>
          <a:xfrm rot="1842460">
            <a:off x="858100" y="1334068"/>
            <a:ext cx="1105045" cy="24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/>
          <p:nvPr/>
        </p:nvSpPr>
        <p:spPr>
          <a:xfrm>
            <a:off x="1581025" y="1011800"/>
            <a:ext cx="1258800" cy="1281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פרויקטים לסמסטר זה:</a:t>
            </a:r>
            <a:endParaRPr/>
          </a:p>
        </p:txBody>
      </p:sp>
      <p:sp>
        <p:nvSpPr>
          <p:cNvPr id="182" name="Google Shape;18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עיתונות: המעורר ואל סמיר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מכתבים: (מברנר, אל ברנר, ואחרים)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מסעות וכתבי יד: בנימין מטודלה ואבן בטוטה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האקתון: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רחובות חיפה, עיתונות חיפאית ועל חיפה, בתי קברות, ארכיונים ועוד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9" y="262115"/>
            <a:ext cx="4268478" cy="247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0" y="-77550"/>
            <a:ext cx="2790324" cy="20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0" y="2880275"/>
            <a:ext cx="1582050" cy="22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950" y="0"/>
            <a:ext cx="50201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מהו טקסט? </a:t>
            </a:r>
            <a:endParaRPr/>
          </a:p>
        </p:txBody>
      </p:sp>
      <p:sp>
        <p:nvSpPr>
          <p:cNvPr id="196" name="Google Shape;19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דיון: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-דוגמאות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-הגדרות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-טקסט בעידן הדיגיטלי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80" y="0"/>
            <a:ext cx="86932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325" y="3302975"/>
            <a:ext cx="6397875" cy="16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925" y="2061214"/>
            <a:ext cx="6397876" cy="123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51" y="423869"/>
            <a:ext cx="5451522" cy="161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075" y="504425"/>
            <a:ext cx="2633924" cy="379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מהדורות ביקורתיות: טקסטים על טקסטים</a:t>
            </a:r>
            <a:endParaRPr/>
          </a:p>
        </p:txBody>
      </p:sp>
      <p:sp>
        <p:nvSpPr>
          <p:cNvPr id="219" name="Google Shape;21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25" y="1232350"/>
            <a:ext cx="5427398" cy="35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